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4" r:id="rId3"/>
    <p:sldId id="271" r:id="rId4"/>
    <p:sldId id="272" r:id="rId5"/>
    <p:sldId id="268" r:id="rId6"/>
    <p:sldId id="269" r:id="rId7"/>
    <p:sldId id="270" r:id="rId8"/>
    <p:sldId id="263" r:id="rId9"/>
    <p:sldId id="305" r:id="rId10"/>
    <p:sldId id="290" r:id="rId11"/>
    <p:sldId id="275" r:id="rId12"/>
    <p:sldId id="273" r:id="rId13"/>
    <p:sldId id="274" r:id="rId14"/>
    <p:sldId id="276" r:id="rId15"/>
    <p:sldId id="277" r:id="rId16"/>
    <p:sldId id="295" r:id="rId17"/>
    <p:sldId id="296" r:id="rId18"/>
    <p:sldId id="291" r:id="rId19"/>
    <p:sldId id="278" r:id="rId20"/>
    <p:sldId id="280" r:id="rId21"/>
    <p:sldId id="281" r:id="rId22"/>
    <p:sldId id="297" r:id="rId23"/>
    <p:sldId id="299" r:id="rId24"/>
    <p:sldId id="300" r:id="rId25"/>
    <p:sldId id="301" r:id="rId26"/>
    <p:sldId id="302" r:id="rId27"/>
    <p:sldId id="303" r:id="rId28"/>
    <p:sldId id="307" r:id="rId29"/>
    <p:sldId id="292" r:id="rId30"/>
    <p:sldId id="283" r:id="rId31"/>
    <p:sldId id="282" r:id="rId32"/>
    <p:sldId id="284" r:id="rId33"/>
    <p:sldId id="304" r:id="rId34"/>
    <p:sldId id="308" r:id="rId35"/>
    <p:sldId id="309" r:id="rId36"/>
    <p:sldId id="293" r:id="rId37"/>
    <p:sldId id="285" r:id="rId38"/>
    <p:sldId id="286" r:id="rId39"/>
    <p:sldId id="287" r:id="rId40"/>
    <p:sldId id="288" r:id="rId41"/>
    <p:sldId id="306" r:id="rId42"/>
    <p:sldId id="28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3728" autoAdjust="0"/>
  </p:normalViewPr>
  <p:slideViewPr>
    <p:cSldViewPr>
      <p:cViewPr varScale="1">
        <p:scale>
          <a:sx n="94" d="100"/>
          <a:sy n="94" d="100"/>
        </p:scale>
        <p:origin x="1557" y="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0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5DBEB-084A-45E7-B7F7-9B878752B08A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9C192-6B2C-419C-97BA-EB229B4DE6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8b6aad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718b6aad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9C192-6B2C-419C-97BA-EB229B4DE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9C192-6B2C-419C-97BA-EB229B4DE6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9C192-6B2C-419C-97BA-EB229B4DE6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1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alphaModFix amt="50000"/>
            <a:lum/>
          </a:blip>
          <a:srcRect/>
          <a:stretch>
            <a:fillRect l="-25000" r="-25000" b="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/>
          </a:bodyPr>
          <a:lstStyle>
            <a:lvl1pPr>
              <a:buFont typeface="Wingdings" pitchFamily="2" charset="2"/>
              <a:buChar char="§"/>
              <a:defRPr sz="2800">
                <a:solidFill>
                  <a:srgbClr val="003399"/>
                </a:solidFill>
              </a:defRPr>
            </a:lvl1pPr>
            <a:lvl2pPr>
              <a:defRPr sz="2400">
                <a:solidFill>
                  <a:srgbClr val="003399"/>
                </a:solidFill>
              </a:defRPr>
            </a:lvl2pPr>
            <a:lvl3pPr>
              <a:defRPr sz="2000">
                <a:solidFill>
                  <a:srgbClr val="003399"/>
                </a:solidFill>
              </a:defRPr>
            </a:lvl3pPr>
            <a:lvl4pPr>
              <a:buFont typeface="Courier New" pitchFamily="49" charset="0"/>
              <a:buChar char="o"/>
              <a:defRPr sz="1800">
                <a:solidFill>
                  <a:srgbClr val="003399"/>
                </a:solidFill>
              </a:defRPr>
            </a:lvl4pPr>
            <a:lvl5pPr>
              <a:defRPr sz="1800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1371600"/>
            <a:ext cx="9144000" cy="276999"/>
          </a:xfrm>
          <a:prstGeom prst="rect">
            <a:avLst/>
          </a:prstGeom>
          <a:solidFill>
            <a:srgbClr val="003399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UCLA | EE209AS Embedded Systems Cybersecurity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635-0B12-4292-9613-02072DCA61EF}" type="datetimeFigureOut">
              <a:rPr lang="en-US" smtClean="0"/>
              <a:pPr/>
              <a:t>3/20/2020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0635-0B12-4292-9613-02072DCA61EF}" type="datetimeFigureOut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D2F8-B86D-44BC-8297-C61DE41AB7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-achee.github.io/ece209-project/" TargetMode="External"/><Relationship Id="rId2" Type="http://schemas.openxmlformats.org/officeDocument/2006/relationships/hyperlink" Target="https://github.com/daniel-achee/ece209-project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Homomorphic Encryption Implementation for Small </a:t>
            </a:r>
            <a:r>
              <a:rPr lang="en-US" dirty="0" err="1"/>
              <a:t>SWaP</a:t>
            </a:r>
            <a:r>
              <a:rPr lang="en-US" dirty="0"/>
              <a:t> Platforms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2020.03.15</a:t>
            </a:r>
          </a:p>
          <a:p>
            <a:pPr algn="l"/>
            <a:r>
              <a:rPr lang="en-US" sz="2000" dirty="0"/>
              <a:t>Daniel </a:t>
            </a:r>
            <a:r>
              <a:rPr lang="en-US" sz="2000" dirty="0" err="1"/>
              <a:t>Achee</a:t>
            </a:r>
            <a:endParaRPr lang="en-US" sz="2000" dirty="0"/>
          </a:p>
          <a:p>
            <a:pPr algn="l"/>
            <a:r>
              <a:rPr lang="en-US" sz="2000" dirty="0"/>
              <a:t>Jennifer Quintana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476-A6CC-4D6D-894C-80B23586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cap="small" dirty="0"/>
              <a:t>Objective 1</a:t>
            </a:r>
          </a:p>
        </p:txBody>
      </p:sp>
    </p:spTree>
    <p:extLst>
      <p:ext uri="{BB962C8B-B14F-4D97-AF65-F5344CB8AC3E}">
        <p14:creationId xmlns:p14="http://schemas.microsoft.com/office/powerpoint/2010/main" val="398372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4871-06D6-4FB9-8188-5B9C616B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1:</a:t>
            </a:r>
            <a:br>
              <a:rPr lang="en-US" dirty="0"/>
            </a:br>
            <a:r>
              <a:rPr lang="en-US" dirty="0"/>
              <a:t>Small </a:t>
            </a:r>
            <a:r>
              <a:rPr lang="en-US" dirty="0" err="1"/>
              <a:t>SWaP</a:t>
            </a:r>
            <a:r>
              <a:rPr lang="en-US" dirty="0"/>
              <a:t> Platform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E39AD5-6F02-452C-8E54-85AAF6503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8635370"/>
              </p:ext>
            </p:extLst>
          </p:nvPr>
        </p:nvGraphicFramePr>
        <p:xfrm>
          <a:off x="457200" y="1752600"/>
          <a:ext cx="8229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2604532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6616935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1230813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42464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Manufacturer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Platform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196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DE10 Nano SoC (Cyclone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SoC (ARM + FPGA)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0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DE0 Nano (Cyclone IV)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260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Xilinx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Arty A7 (Zynq 7020)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SoC (ARM + FPGA)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69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Texas Instruments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MSP430 </a:t>
                      </a:r>
                      <a:r>
                        <a:rPr lang="en-US" dirty="0" err="1"/>
                        <a:t>LaunchPad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Microcontroller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03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Raspberry 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Rpi</a:t>
                      </a:r>
                      <a:r>
                        <a:rPr lang="en-US" dirty="0"/>
                        <a:t>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ARM Processor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72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58F90E-7893-4290-AFB9-8B9C82B4C422}"/>
              </a:ext>
            </a:extLst>
          </p:cNvPr>
          <p:cNvSpPr txBox="1"/>
          <p:nvPr/>
        </p:nvSpPr>
        <p:spPr>
          <a:xfrm>
            <a:off x="609600" y="46482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Criteria examined: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FPGA number of programmable logic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</a:t>
            </a:r>
          </a:p>
        </p:txBody>
      </p:sp>
    </p:spTree>
    <p:extLst>
      <p:ext uri="{BB962C8B-B14F-4D97-AF65-F5344CB8AC3E}">
        <p14:creationId xmlns:p14="http://schemas.microsoft.com/office/powerpoint/2010/main" val="207715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46226D-6E40-4580-ACC7-595139A2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583497"/>
            <a:ext cx="4726305" cy="3084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6FCF6-2B64-4CF7-BBAF-4A4081E1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Objective 1:</a:t>
            </a:r>
            <a:br>
              <a:rPr lang="en-US" sz="3200" dirty="0"/>
            </a:br>
            <a:r>
              <a:rPr lang="en-US" sz="3200" dirty="0"/>
              <a:t>Small </a:t>
            </a:r>
            <a:r>
              <a:rPr lang="en-US" sz="3200" dirty="0" err="1"/>
              <a:t>SWaP</a:t>
            </a:r>
            <a:r>
              <a:rPr lang="en-US" sz="3200" dirty="0"/>
              <a:t> Platform Selection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368A-38DA-43FE-8641-25A5C3F6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3657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Intel Cyclone V: DE10 Nano SoC</a:t>
            </a:r>
          </a:p>
          <a:p>
            <a:pPr lvl="1"/>
            <a:r>
              <a:rPr lang="en-US" dirty="0" err="1"/>
              <a:t>SoCFGPA</a:t>
            </a:r>
            <a:endParaRPr lang="en-US" dirty="0"/>
          </a:p>
          <a:p>
            <a:pPr lvl="2"/>
            <a:r>
              <a:rPr lang="en-US" dirty="0"/>
              <a:t>Dual-core Cortex A9 32-bit ARM processor</a:t>
            </a:r>
          </a:p>
          <a:p>
            <a:pPr lvl="2"/>
            <a:r>
              <a:rPr lang="en-US" dirty="0"/>
              <a:t>110k Programmable Logic Elements</a:t>
            </a:r>
          </a:p>
          <a:p>
            <a:r>
              <a:rPr lang="en-US" dirty="0"/>
              <a:t>Linux OS:</a:t>
            </a:r>
          </a:p>
          <a:p>
            <a:pPr lvl="1"/>
            <a:r>
              <a:rPr lang="en-US" dirty="0" err="1"/>
              <a:t>Yocto</a:t>
            </a:r>
            <a:r>
              <a:rPr lang="en-US" dirty="0"/>
              <a:t> Poky Distro</a:t>
            </a:r>
          </a:p>
          <a:p>
            <a:pPr lvl="1"/>
            <a:r>
              <a:rPr lang="en-US" dirty="0"/>
              <a:t>Boot from 32GB SD card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6551565-8518-469A-B77A-1624B0A66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3" t="14664" r="30499" b="12016"/>
          <a:stretch/>
        </p:blipFill>
        <p:spPr>
          <a:xfrm>
            <a:off x="5638800" y="1788980"/>
            <a:ext cx="2362201" cy="16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B584-BCDA-401C-8543-2C9A0539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Objective 1:</a:t>
            </a:r>
            <a:br>
              <a:rPr lang="en-US" sz="3200" dirty="0"/>
            </a:br>
            <a:r>
              <a:rPr lang="en-US" sz="3200" dirty="0"/>
              <a:t>Small </a:t>
            </a:r>
            <a:r>
              <a:rPr lang="en-US" sz="3200" dirty="0" err="1"/>
              <a:t>SWaP</a:t>
            </a:r>
            <a:r>
              <a:rPr lang="en-US" sz="3200" dirty="0"/>
              <a:t> Platform Selection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13AF-2FBB-4276-A8DE-017361FB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4</a:t>
            </a:r>
          </a:p>
          <a:p>
            <a:pPr lvl="1"/>
            <a:r>
              <a:rPr lang="en-US" dirty="0"/>
              <a:t>Cortex A72 quad-core 64-bit ARM processor</a:t>
            </a:r>
          </a:p>
          <a:p>
            <a:pPr lvl="1"/>
            <a:r>
              <a:rPr lang="en-US" dirty="0"/>
              <a:t>4GB DDR3 memory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9558625-BA64-4F14-952A-91FFBCBE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31111"/>
          <a:stretch/>
        </p:blipFill>
        <p:spPr>
          <a:xfrm>
            <a:off x="5410200" y="3810000"/>
            <a:ext cx="33528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A257C-159B-4985-ACC5-ABE831F4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05851"/>
            <a:ext cx="4791124" cy="3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970F-6F06-49DA-9293-303593B3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40928-BB65-491A-8C38-33CC62E10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both DE10 Nano SoC and Raspberry Pi 4, we attempted to compile the SEAL library functions and run on the platform.</a:t>
            </a:r>
          </a:p>
          <a:p>
            <a:pPr lvl="1"/>
            <a:r>
              <a:rPr lang="en-US" dirty="0"/>
              <a:t>Using DE10 Nano SoC ARM processor</a:t>
            </a:r>
          </a:p>
          <a:p>
            <a:pPr lvl="1"/>
            <a:r>
              <a:rPr lang="en-US" dirty="0"/>
              <a:t>Porting C -&gt; HDL on DE10 Nano SoC FPGA </a:t>
            </a:r>
          </a:p>
          <a:p>
            <a:pPr lvl="1"/>
            <a:r>
              <a:rPr lang="en-US" dirty="0"/>
              <a:t>Using Raspberry Pi 4 ARM processor</a:t>
            </a:r>
          </a:p>
        </p:txBody>
      </p:sp>
    </p:spTree>
    <p:extLst>
      <p:ext uri="{BB962C8B-B14F-4D97-AF65-F5344CB8AC3E}">
        <p14:creationId xmlns:p14="http://schemas.microsoft.com/office/powerpoint/2010/main" val="12684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D1B9-B2C3-42C4-96DF-D66596D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78582-9F54-480A-96E4-83E3490F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processor incompatible with SEAL and similar available homomorphic encryption libraries.</a:t>
            </a:r>
          </a:p>
          <a:p>
            <a:r>
              <a:rPr lang="en-US" dirty="0"/>
              <a:t>Requires at least 64-bit processor.</a:t>
            </a:r>
          </a:p>
          <a:p>
            <a:r>
              <a:rPr lang="en-US" dirty="0"/>
              <a:t>HDL -&gt; C implementation too large for Cyclone V FPGA</a:t>
            </a:r>
          </a:p>
          <a:p>
            <a:r>
              <a:rPr lang="en-US" dirty="0"/>
              <a:t>Success with Raspberry Pi 4 Cortex A78 ARM processor</a:t>
            </a:r>
          </a:p>
          <a:p>
            <a:pPr lvl="1"/>
            <a:r>
              <a:rPr lang="en-US" dirty="0"/>
              <a:t>All instances runnable for degrees &lt;32768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3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580F-8E91-4ADD-B5A9-45AD407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1: Results (2)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6E1EB8-500E-49A8-9C01-6200D9D232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454490"/>
              </p:ext>
            </p:extLst>
          </p:nvPr>
        </p:nvGraphicFramePr>
        <p:xfrm>
          <a:off x="76012" y="1676401"/>
          <a:ext cx="8915587" cy="487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2.092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3.373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22.071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64.670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219.878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26.089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100.465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2.047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22.102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74.159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279.802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1,146.392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2.076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37.527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158.410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55.181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209.815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867.853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16.476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72.648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396.322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73.975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400.704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53.823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341.561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1,765.455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73.992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400.718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5.0 %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10.6%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99.7%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9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0725-3EE6-41F9-BC9C-5018441C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1: Results (3)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297B38-6306-4362-9C59-35E83C94F5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253956"/>
              </p:ext>
            </p:extLst>
          </p:nvPr>
        </p:nvGraphicFramePr>
        <p:xfrm>
          <a:off x="76012" y="1676400"/>
          <a:ext cx="8915589" cy="5105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88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59681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949493241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1187406315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3559381837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835038892"/>
                    </a:ext>
                  </a:extLst>
                </a:gridCol>
                <a:gridCol w="1365236">
                  <a:extLst>
                    <a:ext uri="{9D8B030D-6E8A-4147-A177-3AD203B41FA5}">
                      <a16:colId xmlns:a16="http://schemas.microsoft.com/office/drawing/2014/main" val="1126798658"/>
                    </a:ext>
                  </a:extLst>
                </a:gridCol>
              </a:tblGrid>
              <a:tr h="4377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CKKS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075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7.514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20.257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61.416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2.594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14.735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57.825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257.827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21.417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66.505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232.468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13.085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1.998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12.627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48.889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4.921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19.506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2.137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9.173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36.203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16.323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71.417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391.350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140.706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54464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16.734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73.160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399.765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57.636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279.600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1,790.253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Complex Conjugate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73.036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398.881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156335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132006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81.1%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45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476-A6CC-4D6D-894C-80B23586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cap="small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27505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6105-2A9C-4F14-A967-C041E582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2: AWS EC2 Selection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F5AB63-5BF8-4D55-AB8A-5DD678810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7381912"/>
              </p:ext>
            </p:extLst>
          </p:nvPr>
        </p:nvGraphicFramePr>
        <p:xfrm>
          <a:off x="457200" y="1752600"/>
          <a:ext cx="84581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023">
                  <a:extLst>
                    <a:ext uri="{9D8B030D-6E8A-4147-A177-3AD203B41FA5}">
                      <a16:colId xmlns:a16="http://schemas.microsoft.com/office/drawing/2014/main" val="3110038305"/>
                    </a:ext>
                  </a:extLst>
                </a:gridCol>
                <a:gridCol w="1821794">
                  <a:extLst>
                    <a:ext uri="{9D8B030D-6E8A-4147-A177-3AD203B41FA5}">
                      <a16:colId xmlns:a16="http://schemas.microsoft.com/office/drawing/2014/main" val="2074621605"/>
                    </a:ext>
                  </a:extLst>
                </a:gridCol>
                <a:gridCol w="2569783">
                  <a:extLst>
                    <a:ext uri="{9D8B030D-6E8A-4147-A177-3AD203B41FA5}">
                      <a16:colId xmlns:a16="http://schemas.microsoft.com/office/drawing/2014/main" val="11702893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460405506"/>
                    </a:ext>
                  </a:extLst>
                </a:gridCol>
                <a:gridCol w="1447799">
                  <a:extLst>
                    <a:ext uri="{9D8B030D-6E8A-4147-A177-3AD203B41FA5}">
                      <a16:colId xmlns:a16="http://schemas.microsoft.com/office/drawing/2014/main" val="1106822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Instance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 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33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t1.micro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984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c5n.large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Computation Optimized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4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t2.micro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30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r5a.large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Optimized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2476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346DC5-BCAE-488A-AFDD-85CB86613D35}"/>
              </a:ext>
            </a:extLst>
          </p:cNvPr>
          <p:cNvSpPr txBox="1"/>
          <p:nvPr/>
        </p:nvSpPr>
        <p:spPr>
          <a:xfrm>
            <a:off x="479323" y="472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different instances based on processing properties: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Large, high-capability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Small, resource-limited instances</a:t>
            </a:r>
          </a:p>
        </p:txBody>
      </p:sp>
    </p:spTree>
    <p:extLst>
      <p:ext uri="{BB962C8B-B14F-4D97-AF65-F5344CB8AC3E}">
        <p14:creationId xmlns:p14="http://schemas.microsoft.com/office/powerpoint/2010/main" val="14810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476-A6CC-4D6D-894C-80B23586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cap="small" dirty="0"/>
              <a:t>Project Introduction &amp; </a:t>
            </a:r>
            <a:br>
              <a:rPr lang="en-US" sz="2800" cap="small" dirty="0"/>
            </a:br>
            <a:r>
              <a:rPr lang="en-US" sz="2800" cap="small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0422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D91E-49BA-4EAA-926C-FC8BBC31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2: Implementation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4036-F77F-4CC1-802F-5C168B080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Instantiated AWS EC2: </a:t>
            </a:r>
          </a:p>
          <a:p>
            <a:r>
              <a:rPr lang="en-US" sz="2400" dirty="0"/>
              <a:t>Ubuntu 18.04 OS used for instantiations</a:t>
            </a:r>
          </a:p>
          <a:p>
            <a:r>
              <a:rPr lang="en-US" sz="2400" dirty="0"/>
              <a:t>SSH to EC2 to run performance metrics for different functional implementations of SEAL benchmarking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315F5-00B1-41BC-8F36-0E6EB547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91000"/>
            <a:ext cx="8200254" cy="19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9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2: </a:t>
            </a:r>
            <a:br>
              <a:rPr lang="en-US" dirty="0"/>
            </a:br>
            <a:r>
              <a:rPr lang="en-US" dirty="0"/>
              <a:t>Results for t2_micro instance - BFV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3B55BF-10FB-4B04-ADF3-406B331D8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793661"/>
              </p:ext>
            </p:extLst>
          </p:nvPr>
        </p:nvGraphicFramePr>
        <p:xfrm>
          <a:off x="76012" y="1676401"/>
          <a:ext cx="8915587" cy="487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26.371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2.671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11.488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7.349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27.757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116.834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4.047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19.624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20.058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82.345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42.251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7.354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43.365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205.262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42.124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89.7%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630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Objective 2: </a:t>
            </a:r>
            <a:br>
              <a:rPr lang="en-US" sz="3600" dirty="0"/>
            </a:br>
            <a:r>
              <a:rPr lang="en-US" sz="3600" dirty="0"/>
              <a:t>Results for t2_micro instance - CKKS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ED79F6-EBB0-4D6A-B9AC-E8F24C74B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961145"/>
              </p:ext>
            </p:extLst>
          </p:nvPr>
        </p:nvGraphicFramePr>
        <p:xfrm>
          <a:off x="76012" y="1676400"/>
          <a:ext cx="8915589" cy="5105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88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59681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949493241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1187406315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3559381837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835038892"/>
                    </a:ext>
                  </a:extLst>
                </a:gridCol>
                <a:gridCol w="1365236">
                  <a:extLst>
                    <a:ext uri="{9D8B030D-6E8A-4147-A177-3AD203B41FA5}">
                      <a16:colId xmlns:a16="http://schemas.microsoft.com/office/drawing/2014/main" val="1126798658"/>
                    </a:ext>
                  </a:extLst>
                </a:gridCol>
              </a:tblGrid>
              <a:tr h="4377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CKKS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075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17.045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1.182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46.447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3.376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9.462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1.705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5.432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1.453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4.191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43.702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15.965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54464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8.344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47.054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227.630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Complex Conjugate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46.406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156335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132006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46.2%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82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Objective 2: </a:t>
            </a:r>
            <a:br>
              <a:rPr lang="en-US" sz="3600" dirty="0"/>
            </a:br>
            <a:r>
              <a:rPr lang="en-US" sz="3600" dirty="0"/>
              <a:t>Results for c5n_large instance - BFV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3B55BF-10FB-4B04-ADF3-406B331D8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753772"/>
              </p:ext>
            </p:extLst>
          </p:nvPr>
        </p:nvGraphicFramePr>
        <p:xfrm>
          <a:off x="76012" y="1676401"/>
          <a:ext cx="8915587" cy="487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2.274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19.964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81.804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12.707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13.791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31.282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31.056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20.178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136.762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30.989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36.7%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95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Objective 2: </a:t>
            </a:r>
            <a:br>
              <a:rPr lang="en-US" sz="3600" dirty="0"/>
            </a:br>
            <a:r>
              <a:rPr lang="en-US" sz="3600" dirty="0"/>
              <a:t>Results for c5n_large instance - CKKS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ED79F6-EBB0-4D6A-B9AC-E8F24C74B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803449"/>
              </p:ext>
            </p:extLst>
          </p:nvPr>
        </p:nvGraphicFramePr>
        <p:xfrm>
          <a:off x="76012" y="1676400"/>
          <a:ext cx="8915589" cy="5105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88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59681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949493241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1187406315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3559381837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835038892"/>
                    </a:ext>
                  </a:extLst>
                </a:gridCol>
                <a:gridCol w="1365236">
                  <a:extLst>
                    <a:ext uri="{9D8B030D-6E8A-4147-A177-3AD203B41FA5}">
                      <a16:colId xmlns:a16="http://schemas.microsoft.com/office/drawing/2014/main" val="1126798658"/>
                    </a:ext>
                  </a:extLst>
                </a:gridCol>
              </a:tblGrid>
              <a:tr h="4377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CKKS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075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12.292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33.520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2.643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7.334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23.595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2.763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5.357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31.338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11.756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54464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34.147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28.515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145.624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Complex Conjugate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33.749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156335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132006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41.3%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809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Objective 2: </a:t>
            </a:r>
            <a:br>
              <a:rPr lang="en-US" sz="3600" dirty="0"/>
            </a:br>
            <a:r>
              <a:rPr lang="en-US" sz="3600" dirty="0"/>
              <a:t>Results for r5a_large instance - BFV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3B55BF-10FB-4B04-ADF3-406B331D8B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4858581"/>
              </p:ext>
            </p:extLst>
          </p:nvPr>
        </p:nvGraphicFramePr>
        <p:xfrm>
          <a:off x="76012" y="1676401"/>
          <a:ext cx="8915587" cy="487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7.491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24.381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2.374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9.425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25.472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103.115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3.827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16.475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18.096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74.667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6.631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39.109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6.585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39.271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24.564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162.075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39.196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63.1%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44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3712-6670-4AD1-9C52-4BC9EB4D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Objective 2: </a:t>
            </a:r>
            <a:br>
              <a:rPr lang="en-US" sz="3600" dirty="0"/>
            </a:br>
            <a:r>
              <a:rPr lang="en-US" sz="3600" dirty="0"/>
              <a:t>Results for r5a_large instance - CKKS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ED79F6-EBB0-4D6A-B9AC-E8F24C74B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247251"/>
              </p:ext>
            </p:extLst>
          </p:nvPr>
        </p:nvGraphicFramePr>
        <p:xfrm>
          <a:off x="76012" y="1676400"/>
          <a:ext cx="8915589" cy="5105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788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59681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949493241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1187406315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3559381837"/>
                    </a:ext>
                  </a:extLst>
                </a:gridCol>
                <a:gridCol w="1182221">
                  <a:extLst>
                    <a:ext uri="{9D8B030D-6E8A-4147-A177-3AD203B41FA5}">
                      <a16:colId xmlns:a16="http://schemas.microsoft.com/office/drawing/2014/main" val="835038892"/>
                    </a:ext>
                  </a:extLst>
                </a:gridCol>
                <a:gridCol w="1365236">
                  <a:extLst>
                    <a:ext uri="{9D8B030D-6E8A-4147-A177-3AD203B41FA5}">
                      <a16:colId xmlns:a16="http://schemas.microsoft.com/office/drawing/2014/main" val="1126798658"/>
                    </a:ext>
                  </a:extLst>
                </a:gridCol>
              </a:tblGrid>
              <a:tr h="4377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CKKS Degree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075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1.080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2.227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5.365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14.436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7344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</a:t>
                      </a:r>
                      <a:r>
                        <a:rPr lang="en-US" sz="1100" dirty="0" err="1"/>
                        <a:t>Unbatch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10.403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44.064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32085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Encrypt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8.735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28.172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26647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Decrypt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1.229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53215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4.578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Relinearize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1.449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38.316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115031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Rescale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3.164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14.578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544649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1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1.623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7.275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41.515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203175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Rotate Random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28.260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181.675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067407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Complex Conjugate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1.579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7.215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41.180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267163"/>
                  </a:ext>
                </a:extLst>
              </a:tr>
              <a:tr h="156335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132006"/>
                  </a:ext>
                </a:extLst>
              </a:tr>
              <a:tr h="30075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48.7%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93.4%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7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8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86C5-98B1-4C20-9D76-7443D27C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2 Results: CPU Usage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455F6E6D-11E0-4795-943E-443399E6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905000"/>
            <a:ext cx="4013200" cy="3009900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3338576-D1CA-4780-AF65-76B6D98DB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66900"/>
            <a:ext cx="4013200" cy="300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4F7667-6F35-4AE3-B281-469D8C4ECB7E}"/>
              </a:ext>
            </a:extLst>
          </p:cNvPr>
          <p:cNvSpPr txBox="1"/>
          <p:nvPr/>
        </p:nvSpPr>
        <p:spPr>
          <a:xfrm>
            <a:off x="762000" y="5257800"/>
            <a:ext cx="754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 cannot complete 32k polynomial degree. AWS EC2 instances can complete without crashing but with long delay times (10s +) for each run.</a:t>
            </a:r>
          </a:p>
          <a:p>
            <a:endParaRPr lang="en-US" dirty="0"/>
          </a:p>
          <a:p>
            <a:r>
              <a:rPr lang="en-US" dirty="0"/>
              <a:t>CPU utilization approaches 100% for all current platforms, including computationally optimized and memory optimized AWS EC2 instances.</a:t>
            </a:r>
          </a:p>
        </p:txBody>
      </p:sp>
    </p:spTree>
    <p:extLst>
      <p:ext uri="{BB962C8B-B14F-4D97-AF65-F5344CB8AC3E}">
        <p14:creationId xmlns:p14="http://schemas.microsoft.com/office/powerpoint/2010/main" val="145846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4708-A537-4841-901A-BB188142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2 Results: Function Computation Time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A3F3C5E-415E-4F62-B175-B6831026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3398"/>
            <a:ext cx="3266016" cy="2449512"/>
          </a:xfr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3FF7B0D-D9F7-4949-925B-FFB0EDD37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783398"/>
            <a:ext cx="3657600" cy="2743200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A25737E-F7A6-4177-A32E-B46947023F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4416847"/>
            <a:ext cx="2962064" cy="2221548"/>
          </a:xfrm>
          <a:prstGeom prst="rect">
            <a:avLst/>
          </a:prstGeom>
        </p:spPr>
      </p:pic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2FF60B-F7F6-4059-89E7-79E4C91380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49" y="4416847"/>
            <a:ext cx="3254871" cy="2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476-A6CC-4D6D-894C-80B23586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cap="small" dirty="0"/>
              <a:t>Objective 3</a:t>
            </a:r>
          </a:p>
        </p:txBody>
      </p:sp>
    </p:spTree>
    <p:extLst>
      <p:ext uri="{BB962C8B-B14F-4D97-AF65-F5344CB8AC3E}">
        <p14:creationId xmlns:p14="http://schemas.microsoft.com/office/powerpoint/2010/main" val="286809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2B2B-CE14-4A42-AC0E-AC770AE1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is homomorphic encryption?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0428-4362-4846-85E9-F51C2F9A5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Homomorphic encryption:</a:t>
            </a:r>
          </a:p>
          <a:p>
            <a:pPr lvl="1"/>
            <a:r>
              <a:rPr lang="en-US" dirty="0"/>
              <a:t>An encryption scheme that allows the processing of data in its encrypted form without access to the secret key</a:t>
            </a:r>
          </a:p>
          <a:p>
            <a:pPr lvl="1"/>
            <a:r>
              <a:rPr lang="en-US" dirty="0"/>
              <a:t>Preserves the structure of the underlying data</a:t>
            </a:r>
          </a:p>
          <a:p>
            <a:pPr lvl="1"/>
            <a:r>
              <a:rPr lang="en-US" dirty="0"/>
              <a:t>Some developed using public asymmetric key systems, such as</a:t>
            </a:r>
          </a:p>
          <a:p>
            <a:pPr lvl="2"/>
            <a:r>
              <a:rPr lang="en-US" dirty="0"/>
              <a:t>RSA</a:t>
            </a:r>
          </a:p>
          <a:p>
            <a:pPr lvl="2"/>
            <a:r>
              <a:rPr lang="en-US" dirty="0" err="1"/>
              <a:t>ElGamal</a:t>
            </a:r>
            <a:endParaRPr lang="en-US" dirty="0"/>
          </a:p>
          <a:p>
            <a:pPr lvl="2"/>
            <a:r>
              <a:rPr lang="en-US" dirty="0" err="1"/>
              <a:t>Paillier</a:t>
            </a:r>
            <a:endParaRPr lang="en-US" dirty="0"/>
          </a:p>
          <a:p>
            <a:r>
              <a:rPr lang="en-US" dirty="0"/>
              <a:t>Encryption schemes can be fully homomorphic or partially homomorphic, with respect to one type of data operation (i.e. multiplication, addition)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5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B63F-C49E-47C6-AC29-841F42F6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Client-Server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9BCD-947E-4025-8146-04343307B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Client-server model will move the bulk of the calculations from the resource-constrained Raspberry Pi to the AWS EC2 server and from micro AWS EC2 client and high performance AWS EC2 server.</a:t>
            </a:r>
          </a:p>
          <a:p>
            <a:pPr lvl="1"/>
            <a:r>
              <a:rPr lang="en-US" dirty="0"/>
              <a:t>Intended to lessen the computational cost on each device to allow a homomorphic solution for small </a:t>
            </a:r>
            <a:r>
              <a:rPr lang="en-US" dirty="0" err="1"/>
              <a:t>SWaP</a:t>
            </a:r>
            <a:r>
              <a:rPr lang="en-US" dirty="0"/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354700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E68B-3102-479F-8BD1-B51375C9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3: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07458-6678-407D-B1CC-69604158C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BFV with 4096 default degree test and server BFV with 4096 default degree test added to SEAL library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206C-4567-40E0-B51A-B4ECE70F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119599"/>
            <a:ext cx="3886200" cy="3608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3E4329-8E71-4C77-B96B-DA0A24A089DB}"/>
              </a:ext>
            </a:extLst>
          </p:cNvPr>
          <p:cNvSpPr/>
          <p:nvPr/>
        </p:nvSpPr>
        <p:spPr>
          <a:xfrm>
            <a:off x="838200" y="6096000"/>
            <a:ext cx="1981200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5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7F03-7B91-49E4-879E-B143F662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Client-Server Implementation 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7E1FD4E4-7B67-4B5D-B444-03598315C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72" y="1676400"/>
            <a:ext cx="4114800" cy="487989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58C3E-845B-4251-8620-865103D46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4" y="1828800"/>
            <a:ext cx="467600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9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408B-06AE-4F9F-87EA-52E254F9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Client Server Results Table (c5n shown)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AE372F-DF65-4B8B-8819-44D46D1497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658104"/>
              </p:ext>
            </p:extLst>
          </p:nvPr>
        </p:nvGraphicFramePr>
        <p:xfrm>
          <a:off x="76012" y="1676401"/>
          <a:ext cx="8915587" cy="242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 (Client)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13.002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1.895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7.71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43.559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2.106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6.294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23.639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98.195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87.966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42.817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18.324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23.462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83.679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44.901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4.321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69.679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34.2%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42.4%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B459EF-FEB4-4933-AF21-27525F3313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201491"/>
              </p:ext>
            </p:extLst>
          </p:nvPr>
        </p:nvGraphicFramePr>
        <p:xfrm>
          <a:off x="76012" y="4191000"/>
          <a:ext cx="8915587" cy="242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49">
                  <a:extLst>
                    <a:ext uri="{9D8B030D-6E8A-4147-A177-3AD203B41FA5}">
                      <a16:colId xmlns:a16="http://schemas.microsoft.com/office/drawing/2014/main" val="616725788"/>
                    </a:ext>
                  </a:extLst>
                </a:gridCol>
                <a:gridCol w="2163797">
                  <a:extLst>
                    <a:ext uri="{9D8B030D-6E8A-4147-A177-3AD203B41FA5}">
                      <a16:colId xmlns:a16="http://schemas.microsoft.com/office/drawing/2014/main" val="104721706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017979934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59839340"/>
                    </a:ext>
                  </a:extLst>
                </a:gridCol>
                <a:gridCol w="1125298">
                  <a:extLst>
                    <a:ext uri="{9D8B030D-6E8A-4147-A177-3AD203B41FA5}">
                      <a16:colId xmlns:a16="http://schemas.microsoft.com/office/drawing/2014/main" val="1709724759"/>
                    </a:ext>
                  </a:extLst>
                </a:gridCol>
                <a:gridCol w="1257791">
                  <a:extLst>
                    <a:ext uri="{9D8B030D-6E8A-4147-A177-3AD203B41FA5}">
                      <a16:colId xmlns:a16="http://schemas.microsoft.com/office/drawing/2014/main" val="2551011282"/>
                    </a:ext>
                  </a:extLst>
                </a:gridCol>
                <a:gridCol w="1455056">
                  <a:extLst>
                    <a:ext uri="{9D8B030D-6E8A-4147-A177-3AD203B41FA5}">
                      <a16:colId xmlns:a16="http://schemas.microsoft.com/office/drawing/2014/main" val="3168507973"/>
                    </a:ext>
                  </a:extLst>
                </a:gridCol>
              </a:tblGrid>
              <a:tr h="4289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SEAL BFV Degree (Server)</a:t>
                      </a:r>
                    </a:p>
                    <a:p>
                      <a:pPr algn="ctr"/>
                      <a:r>
                        <a:rPr lang="en-US" sz="1100" dirty="0"/>
                        <a:t>Computation Time [</a:t>
                      </a:r>
                      <a:r>
                        <a:rPr lang="en-US" sz="1100" dirty="0" err="1"/>
                        <a:t>ms</a:t>
                      </a:r>
                      <a:r>
                        <a:rPr lang="en-US" sz="1100" dirty="0"/>
                        <a:t>]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420743"/>
                  </a:ext>
                </a:extLst>
              </a:tr>
              <a:tr h="30697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Degree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highlight>
                          <a:srgbClr val="0066CC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2048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8192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lt1"/>
                          </a:solidFill>
                          <a:highlight>
                            <a:srgbClr val="0066CC"/>
                          </a:highlight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38296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Add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13.245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0.712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1.971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5.667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19.364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120873113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40.085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2.221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6.708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25.129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103.67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401419135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Multiply Plain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86.588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42.386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18.429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6.14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25.528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4001677299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Average 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88.393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44.865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4.19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15.996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67.72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93845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43427"/>
                  </a:ext>
                </a:extLst>
              </a:tr>
              <a:tr h="3069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CPU Usage [%]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60.2%</a:t>
                      </a:r>
                    </a:p>
                  </a:txBody>
                  <a:tcPr marL="4233" marR="4233" marT="42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72.4%</a:t>
                      </a:r>
                    </a:p>
                  </a:txBody>
                  <a:tcPr marL="4233" marR="4233" marT="4233" marB="0" anchor="b"/>
                </a:tc>
                <a:extLst>
                  <a:ext uri="{0D108BD9-81ED-4DB2-BD59-A6C34878D82A}">
                    <a16:rowId xmlns:a16="http://schemas.microsoft.com/office/drawing/2014/main" val="329703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760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E6C9-EDE7-49B9-A8C1-52509A67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Results – </a:t>
            </a:r>
            <a:br>
              <a:rPr lang="en-US" dirty="0"/>
            </a:br>
            <a:r>
              <a:rPr lang="en-US" dirty="0"/>
              <a:t>Function Time vs. Baseline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578266E-0678-4ABC-962B-26E31A25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7526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1500004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C63D-B3A6-439C-855F-DC3EA27D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3: Results – CPU Usage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28CE9B5-8E4F-467A-B34D-0EE778A32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7526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12444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476-A6CC-4D6D-894C-80B23586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cap="small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88620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EF62-6F6D-481A-8CEB-91BE40C7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22D9-8560-4968-A5FF-17C8CCE99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of the SEAL library functions for to improve resource freeing and reallocation</a:t>
            </a:r>
          </a:p>
          <a:p>
            <a:r>
              <a:rPr lang="en-US" dirty="0"/>
              <a:t>Improvement of Raspberry Pi platform resource allocation</a:t>
            </a:r>
          </a:p>
          <a:p>
            <a:r>
              <a:rPr lang="en-US" dirty="0"/>
              <a:t>Implementation on IoT device app for in-situ encrypted data usage</a:t>
            </a:r>
          </a:p>
        </p:txBody>
      </p:sp>
    </p:spTree>
    <p:extLst>
      <p:ext uri="{BB962C8B-B14F-4D97-AF65-F5344CB8AC3E}">
        <p14:creationId xmlns:p14="http://schemas.microsoft.com/office/powerpoint/2010/main" val="323577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8195-67F9-4AD5-B2FF-03C2754D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2DA9D-0511-4BFA-A24B-16C355FAE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Homomorphic encryption has made advancements in the past decade for implementation.</a:t>
            </a:r>
          </a:p>
          <a:p>
            <a:pPr lvl="1"/>
            <a:r>
              <a:rPr lang="en-US" dirty="0"/>
              <a:t>Understood from mathematical perspective</a:t>
            </a:r>
          </a:p>
          <a:p>
            <a:pPr lvl="1"/>
            <a:r>
              <a:rPr lang="en-US" dirty="0"/>
              <a:t>Can now optimize for resource-constrained environments</a:t>
            </a:r>
          </a:p>
          <a:p>
            <a:r>
              <a:rPr lang="en-US" dirty="0"/>
              <a:t>Client-server model prototype can allow for future IoT device platforms to make use of homomorphic encryption and optimize for practical use.</a:t>
            </a:r>
          </a:p>
        </p:txBody>
      </p:sp>
    </p:spTree>
    <p:extLst>
      <p:ext uri="{BB962C8B-B14F-4D97-AF65-F5344CB8AC3E}">
        <p14:creationId xmlns:p14="http://schemas.microsoft.com/office/powerpoint/2010/main" val="1968956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AB3C-BA18-4632-A993-34752CAE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File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B3EC-70FA-4F55-B1C2-4B91F2CE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README.txt</a:t>
            </a:r>
          </a:p>
          <a:p>
            <a:r>
              <a:rPr lang="en-US" dirty="0"/>
              <a:t>209AS_FinalPresentation.pptx</a:t>
            </a:r>
          </a:p>
          <a:p>
            <a:r>
              <a:rPr lang="en-US" dirty="0"/>
              <a:t>209AS_FinalReport.docx</a:t>
            </a:r>
          </a:p>
          <a:p>
            <a:r>
              <a:rPr lang="en-US" dirty="0"/>
              <a:t>Client-Server Model &lt;software folder&gt;</a:t>
            </a:r>
          </a:p>
          <a:p>
            <a:r>
              <a:rPr lang="en-US" dirty="0"/>
              <a:t>Console data logs &lt;text file data folder&gt;</a:t>
            </a:r>
          </a:p>
          <a:p>
            <a:endParaRPr lang="en-US" dirty="0"/>
          </a:p>
          <a:p>
            <a:r>
              <a:rPr lang="en-US" sz="2400" dirty="0">
                <a:hlinkClick r:id="rId2"/>
              </a:rPr>
              <a:t>https://github.com/daniel-achee/ece209-project.git</a:t>
            </a:r>
            <a:endParaRPr lang="en-US" sz="2400" dirty="0"/>
          </a:p>
          <a:p>
            <a:r>
              <a:rPr lang="en-US" sz="2400">
                <a:hlinkClick r:id="rId3"/>
              </a:rPr>
              <a:t>https://daniel-achee.github.io/ece209-project/</a:t>
            </a:r>
            <a:endParaRPr lang="en-US" sz="240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79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789D-DCD3-4854-A5B7-FF98D37B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Homomorphic Encryption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170780-544E-4CD7-A0AF-B0CA60CE3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3087539"/>
              </p:ext>
            </p:extLst>
          </p:nvPr>
        </p:nvGraphicFramePr>
        <p:xfrm>
          <a:off x="457200" y="1752600"/>
          <a:ext cx="82296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017">
                  <a:extLst>
                    <a:ext uri="{9D8B030D-6E8A-4147-A177-3AD203B41FA5}">
                      <a16:colId xmlns:a16="http://schemas.microsoft.com/office/drawing/2014/main" val="2682795807"/>
                    </a:ext>
                  </a:extLst>
                </a:gridCol>
                <a:gridCol w="1080834">
                  <a:extLst>
                    <a:ext uri="{9D8B030D-6E8A-4147-A177-3AD203B41FA5}">
                      <a16:colId xmlns:a16="http://schemas.microsoft.com/office/drawing/2014/main" val="1444226692"/>
                    </a:ext>
                  </a:extLst>
                </a:gridCol>
                <a:gridCol w="2313749">
                  <a:extLst>
                    <a:ext uri="{9D8B030D-6E8A-4147-A177-3AD203B41FA5}">
                      <a16:colId xmlns:a16="http://schemas.microsoft.com/office/drawing/2014/main" val="346794532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132195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4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Brakerski</a:t>
                      </a:r>
                      <a:r>
                        <a:rPr lang="en-US" sz="1600" dirty="0"/>
                        <a:t>-Gentry-</a:t>
                      </a:r>
                      <a:r>
                        <a:rPr lang="en-US" sz="1600" dirty="0" err="1"/>
                        <a:t>Vaikuntanathan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RLWE lattice-based FHE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1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Brakerski</a:t>
                      </a:r>
                      <a:r>
                        <a:rPr lang="en-US" sz="1600" dirty="0"/>
                        <a:t>-Fan-</a:t>
                      </a:r>
                      <a:r>
                        <a:rPr lang="en-US" sz="1600" dirty="0" err="1"/>
                        <a:t>Vercauteren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RLWE lattice-based FHE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41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CKKS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Cheon</a:t>
                      </a:r>
                      <a:r>
                        <a:rPr lang="en-US" sz="1600" dirty="0"/>
                        <a:t>-Kim-Kim-Song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Supports approx. </a:t>
                      </a:r>
                      <a:r>
                        <a:rPr lang="en-US" sz="1600" dirty="0" err="1"/>
                        <a:t>arithmetics</a:t>
                      </a:r>
                      <a:r>
                        <a:rPr lang="en-US" sz="1600" dirty="0"/>
                        <a:t> over complex numbers. Exploits ring isomorphism.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118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E44BF35-7DC7-484B-9C99-BCA950FEDCD1}"/>
              </a:ext>
            </a:extLst>
          </p:cNvPr>
          <p:cNvSpPr txBox="1"/>
          <p:nvPr/>
        </p:nvSpPr>
        <p:spPr>
          <a:xfrm>
            <a:off x="533400" y="40386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homomorphic encryption schemes, including Enhanced Homomorphic Cryptosystem (EHC), Algebra Homomorphic Encryption (AHEE), and Non-interactive Exponential Homomorphic Encryption Scheme (NEHE); however, we focused most on BFV and CKKS, as they had the most materials available to researchers for free.</a:t>
            </a:r>
          </a:p>
        </p:txBody>
      </p:sp>
    </p:spTree>
    <p:extLst>
      <p:ext uri="{BB962C8B-B14F-4D97-AF65-F5344CB8AC3E}">
        <p14:creationId xmlns:p14="http://schemas.microsoft.com/office/powerpoint/2010/main" val="366996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ACAB-1244-40B9-A151-AD9BDE38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Labor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5F05-783F-458D-B56C-631089BA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Presentation &amp; Report:</a:t>
            </a:r>
          </a:p>
          <a:p>
            <a:pPr lvl="1"/>
            <a:r>
              <a:rPr lang="en-US" dirty="0"/>
              <a:t>Primary: J. Quintana</a:t>
            </a:r>
          </a:p>
          <a:p>
            <a:pPr lvl="1"/>
            <a:r>
              <a:rPr lang="en-US" dirty="0"/>
              <a:t>Supporting: D. </a:t>
            </a:r>
            <a:r>
              <a:rPr lang="en-US" dirty="0" err="1"/>
              <a:t>Achee</a:t>
            </a:r>
            <a:endParaRPr lang="en-US" dirty="0"/>
          </a:p>
          <a:p>
            <a:r>
              <a:rPr lang="en-US" dirty="0"/>
              <a:t>Objective 1:</a:t>
            </a:r>
          </a:p>
          <a:p>
            <a:pPr lvl="1"/>
            <a:r>
              <a:rPr lang="en-US" dirty="0"/>
              <a:t>Primary: J. Quintana</a:t>
            </a:r>
          </a:p>
          <a:p>
            <a:pPr lvl="1"/>
            <a:r>
              <a:rPr lang="en-US" dirty="0"/>
              <a:t>Supporting: D. </a:t>
            </a:r>
            <a:r>
              <a:rPr lang="en-US" dirty="0" err="1"/>
              <a:t>Achee</a:t>
            </a:r>
            <a:endParaRPr lang="en-US" dirty="0"/>
          </a:p>
          <a:p>
            <a:r>
              <a:rPr lang="en-US" dirty="0"/>
              <a:t>Objective 2:</a:t>
            </a:r>
          </a:p>
          <a:p>
            <a:pPr lvl="1"/>
            <a:r>
              <a:rPr lang="en-US" dirty="0"/>
              <a:t>Primary: D. </a:t>
            </a:r>
            <a:r>
              <a:rPr lang="en-US" dirty="0" err="1"/>
              <a:t>Achee</a:t>
            </a:r>
            <a:endParaRPr lang="en-US" dirty="0"/>
          </a:p>
          <a:p>
            <a:pPr lvl="1"/>
            <a:r>
              <a:rPr lang="en-US" dirty="0"/>
              <a:t>Supporting: J. Quintana</a:t>
            </a:r>
          </a:p>
          <a:p>
            <a:pPr lvl="1"/>
            <a:r>
              <a:rPr lang="en-US" dirty="0"/>
              <a:t>Initial AWS-EC2 instance implementation done by D. </a:t>
            </a:r>
            <a:r>
              <a:rPr lang="en-US" dirty="0" err="1"/>
              <a:t>Achee</a:t>
            </a:r>
            <a:r>
              <a:rPr lang="en-US" dirty="0"/>
              <a:t>, data shown from J. Quintana AWS-EC2 instances.</a:t>
            </a:r>
          </a:p>
          <a:p>
            <a:r>
              <a:rPr lang="en-US" dirty="0"/>
              <a:t>Objective 3:</a:t>
            </a:r>
          </a:p>
          <a:p>
            <a:pPr lvl="1"/>
            <a:r>
              <a:rPr lang="en-US" dirty="0"/>
              <a:t>Server side: D. </a:t>
            </a:r>
            <a:r>
              <a:rPr lang="en-US" dirty="0" err="1"/>
              <a:t>Achee</a:t>
            </a:r>
            <a:endParaRPr lang="en-US" dirty="0"/>
          </a:p>
          <a:p>
            <a:pPr lvl="1"/>
            <a:r>
              <a:rPr lang="en-US" dirty="0"/>
              <a:t>Client side: J. Quintana</a:t>
            </a:r>
          </a:p>
          <a:p>
            <a:pPr lvl="1"/>
            <a:r>
              <a:rPr lang="en-US" dirty="0"/>
              <a:t>Client-server model done by D. </a:t>
            </a:r>
            <a:r>
              <a:rPr lang="en-US" dirty="0" err="1"/>
              <a:t>Achee</a:t>
            </a:r>
            <a:r>
              <a:rPr lang="en-US" dirty="0"/>
              <a:t>, </a:t>
            </a:r>
            <a:r>
              <a:rPr lang="en-US" dirty="0" err="1"/>
              <a:t>Rpi</a:t>
            </a:r>
            <a:r>
              <a:rPr lang="en-US" dirty="0"/>
              <a:t> platform side done by J. Quintana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0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34F4-625A-4300-96F2-F63A6345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E379D-C23E-45A7-ADEC-5B27D2D64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[1] P.V. Parmar, et. Al., “Survey of Various Homomorphic Encryption Algorithms and Schemes”, </a:t>
            </a:r>
            <a:r>
              <a:rPr lang="en-US" sz="1600" i="1" dirty="0"/>
              <a:t>International Journal of Computer Applications</a:t>
            </a:r>
            <a:r>
              <a:rPr lang="en-US" sz="1600" dirty="0"/>
              <a:t>, (0975-8887), Vol. 81, No. 8, April 2014.</a:t>
            </a:r>
          </a:p>
          <a:p>
            <a:r>
              <a:rPr lang="en-US" sz="1600" dirty="0"/>
              <a:t>[2] C. Gentry, “Fully Homomorphic Encryption Using Ideal Lattices”, </a:t>
            </a:r>
            <a:r>
              <a:rPr lang="en-US" sz="1600" i="1" dirty="0"/>
              <a:t>Stanford University, IBM Watson</a:t>
            </a:r>
            <a:r>
              <a:rPr lang="en-US" sz="1600" dirty="0"/>
              <a:t>, 2009.</a:t>
            </a:r>
          </a:p>
          <a:p>
            <a:r>
              <a:rPr lang="en-US" sz="1600" dirty="0"/>
              <a:t>[3] K. </a:t>
            </a:r>
            <a:r>
              <a:rPr lang="en-US" sz="1600" dirty="0" err="1"/>
              <a:t>Lauter</a:t>
            </a:r>
            <a:r>
              <a:rPr lang="en-US" sz="1600" dirty="0"/>
              <a:t>, et. Al., “Can Homomorphic Encryption be Practical?” </a:t>
            </a:r>
            <a:r>
              <a:rPr lang="en-US" sz="1600" i="1" dirty="0"/>
              <a:t>Microsoft Research</a:t>
            </a:r>
            <a:r>
              <a:rPr lang="en-US" sz="1600" dirty="0"/>
              <a:t>, </a:t>
            </a:r>
            <a:r>
              <a:rPr lang="en-US" sz="1600" i="1" dirty="0"/>
              <a:t>Eindhoven University of Technology, University of Toronto</a:t>
            </a:r>
            <a:r>
              <a:rPr lang="en-US" sz="1600" dirty="0"/>
              <a:t>, 2011.</a:t>
            </a:r>
          </a:p>
          <a:p>
            <a:r>
              <a:rPr lang="en-US" sz="1600" dirty="0"/>
              <a:t>[4] N. </a:t>
            </a:r>
            <a:r>
              <a:rPr lang="en-US" sz="1600" dirty="0" err="1"/>
              <a:t>Downlin</a:t>
            </a:r>
            <a:r>
              <a:rPr lang="en-US" sz="1600" dirty="0"/>
              <a:t>, et. Al., “Manual for Using Homomorphic Encryption for Bioinformatics”, </a:t>
            </a:r>
            <a:r>
              <a:rPr lang="en-US" sz="1600" i="1" dirty="0"/>
              <a:t>Microsoft Research, Princeton University</a:t>
            </a:r>
            <a:r>
              <a:rPr lang="en-US" sz="1600" dirty="0"/>
              <a:t>, accessed Jan 2020.</a:t>
            </a:r>
          </a:p>
          <a:p>
            <a:r>
              <a:rPr lang="en-US" sz="1600" dirty="0"/>
              <a:t>[5] Z. </a:t>
            </a:r>
            <a:r>
              <a:rPr lang="en-US" sz="1600" dirty="0" err="1"/>
              <a:t>Brakerski</a:t>
            </a:r>
            <a:r>
              <a:rPr lang="en-US" sz="1600" dirty="0"/>
              <a:t> and V. </a:t>
            </a:r>
            <a:r>
              <a:rPr lang="en-US" sz="1600" dirty="0" err="1"/>
              <a:t>Vaikuntanathan</a:t>
            </a:r>
            <a:r>
              <a:rPr lang="en-US" sz="1600" dirty="0"/>
              <a:t>, “Efficient Fully Homomorphic Encryption from (Standard) LWE”, </a:t>
            </a:r>
            <a:r>
              <a:rPr lang="en-US" sz="1600" i="1" dirty="0"/>
              <a:t>SIAM Journal on Computing</a:t>
            </a:r>
            <a:r>
              <a:rPr lang="en-US" sz="1600" dirty="0"/>
              <a:t>, Vol. 43, No. 2, 831-871, 2014.</a:t>
            </a:r>
          </a:p>
          <a:p>
            <a:r>
              <a:rPr lang="en-US" sz="1600" dirty="0"/>
              <a:t>[6] J. Howe, et. Al., “On Practical Discrete Gaussian Samplers for Lattice-Based Cryptography”, </a:t>
            </a:r>
            <a:r>
              <a:rPr lang="en-US" sz="1600" i="1" dirty="0"/>
              <a:t>IEEE Transactions on Computers</a:t>
            </a:r>
            <a:r>
              <a:rPr lang="en-US" sz="1600" dirty="0"/>
              <a:t>, Vol. 67, No. 3, March 2018.</a:t>
            </a:r>
          </a:p>
          <a:p>
            <a:r>
              <a:rPr lang="en-US" sz="1600" dirty="0"/>
              <a:t>[7] S. </a:t>
            </a:r>
            <a:r>
              <a:rPr lang="en-US" sz="1600" dirty="0" err="1"/>
              <a:t>Fau</a:t>
            </a:r>
            <a:r>
              <a:rPr lang="en-US" sz="1600" dirty="0"/>
              <a:t>, et. Al., “Towards practical program execution over fully homomorphic encryption schemes”, </a:t>
            </a:r>
            <a:r>
              <a:rPr lang="en-US" sz="1600" i="1" dirty="0"/>
              <a:t>Eighth International Conference on P2P, Parallel, Grid, Cloud and Internet Computing</a:t>
            </a:r>
            <a:r>
              <a:rPr lang="en-US" sz="1600" dirty="0"/>
              <a:t>, 2013.</a:t>
            </a:r>
          </a:p>
          <a:p>
            <a:r>
              <a:rPr lang="en-US" sz="1600" dirty="0"/>
              <a:t>[8] K. Laine, et. Al., “Simple Encrypted Arithmetic Library 2.3.1”, </a:t>
            </a:r>
            <a:r>
              <a:rPr lang="en-US" sz="1600" i="1" dirty="0"/>
              <a:t>Microsoft Research</a:t>
            </a:r>
            <a:r>
              <a:rPr lang="en-US" sz="1600" dirty="0"/>
              <a:t>, 2018.</a:t>
            </a:r>
          </a:p>
          <a:p>
            <a:r>
              <a:rPr lang="en-US" sz="1600" dirty="0"/>
              <a:t>[9] A. </a:t>
            </a:r>
            <a:r>
              <a:rPr lang="en-US" sz="1600" dirty="0" err="1"/>
              <a:t>Prasitsupparote</a:t>
            </a:r>
            <a:r>
              <a:rPr lang="en-US" sz="1600" dirty="0"/>
              <a:t>, et. Al., “Implementation and Analysis of Fully Homomorphic Encryption in Wearable Devices”, </a:t>
            </a:r>
            <a:r>
              <a:rPr lang="en-US" sz="1600" i="1" dirty="0"/>
              <a:t>Proceedings of 4</a:t>
            </a:r>
            <a:r>
              <a:rPr lang="en-US" sz="1600" i="1" baseline="30000" dirty="0"/>
              <a:t>th</a:t>
            </a:r>
            <a:r>
              <a:rPr lang="en-US" sz="1600" i="1" dirty="0"/>
              <a:t> International Conference on Information Security and Digital Forensics, ISDF2018</a:t>
            </a:r>
            <a:r>
              <a:rPr lang="en-US" sz="1600" dirty="0"/>
              <a:t>, Greece, 2018.</a:t>
            </a:r>
          </a:p>
        </p:txBody>
      </p:sp>
    </p:spTree>
    <p:extLst>
      <p:ext uri="{BB962C8B-B14F-4D97-AF65-F5344CB8AC3E}">
        <p14:creationId xmlns:p14="http://schemas.microsoft.com/office/powerpoint/2010/main" val="4015351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10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Project Motivation: </a:t>
            </a:r>
            <a:br>
              <a:rPr lang="en-US" sz="3600" dirty="0"/>
            </a:br>
            <a:r>
              <a:rPr lang="en-US" sz="3600" dirty="0"/>
              <a:t>Space Applications, IoT Devices</a:t>
            </a:r>
          </a:p>
        </p:txBody>
      </p:sp>
      <p:pic>
        <p:nvPicPr>
          <p:cNvPr id="7" name="Content Placeholder 6" descr="17_292_Earth_Hour_Web_Images_1600x600_v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44000" cy="5257800"/>
          </a:xfrm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84752">
            <a:off x="696207" y="3235824"/>
            <a:ext cx="419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84752">
            <a:off x="1305807" y="2245224"/>
            <a:ext cx="419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3D47DC5-D164-4484-8C82-7FC2A6EF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84752">
            <a:off x="2583921" y="2397623"/>
            <a:ext cx="419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BF6CD-09AB-4A96-9149-E80494EE1EDF}"/>
              </a:ext>
            </a:extLst>
          </p:cNvPr>
          <p:cNvSpPr txBox="1"/>
          <p:nvPr/>
        </p:nvSpPr>
        <p:spPr>
          <a:xfrm>
            <a:off x="3851627" y="1600200"/>
            <a:ext cx="5292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Secure computation for space 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Cubesats</a:t>
            </a:r>
            <a:r>
              <a:rPr lang="en-US" dirty="0">
                <a:solidFill>
                  <a:schemeClr val="bg1"/>
                </a:solidFill>
              </a:rPr>
              <a:t> for proprietary research missions with low-</a:t>
            </a:r>
            <a:r>
              <a:rPr lang="en-US" dirty="0" err="1">
                <a:solidFill>
                  <a:schemeClr val="bg1"/>
                </a:solidFill>
              </a:rPr>
              <a:t>SWaP</a:t>
            </a:r>
            <a:r>
              <a:rPr lang="en-US" dirty="0">
                <a:solidFill>
                  <a:schemeClr val="bg1"/>
                </a:solidFill>
              </a:rPr>
              <a:t> processors can transmit their encrypted data, and securely have data processed and transmitted back, using homomorphic encryption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Client-server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C108-C3ED-43BE-9F11-E100EB8F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D5A56-E76F-407A-B7B0-8D8EE3BDE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Analyze and implement a series of homomorphic encryption functions</a:t>
            </a:r>
          </a:p>
          <a:p>
            <a:pPr lvl="1"/>
            <a:r>
              <a:rPr lang="en-US" dirty="0"/>
              <a:t>Small </a:t>
            </a:r>
            <a:r>
              <a:rPr lang="en-US" dirty="0" err="1"/>
              <a:t>SWaP</a:t>
            </a:r>
            <a:r>
              <a:rPr lang="en-US" dirty="0"/>
              <a:t> Platform: </a:t>
            </a:r>
          </a:p>
          <a:p>
            <a:pPr lvl="2"/>
            <a:r>
              <a:rPr lang="en-US" dirty="0"/>
              <a:t>small </a:t>
            </a:r>
            <a:r>
              <a:rPr lang="en-US" dirty="0" err="1"/>
              <a:t>SoCFPGA</a:t>
            </a:r>
            <a:endParaRPr lang="en-US" dirty="0"/>
          </a:p>
          <a:p>
            <a:pPr lvl="2"/>
            <a:r>
              <a:rPr lang="en-US" dirty="0"/>
              <a:t>FPGA-only</a:t>
            </a:r>
          </a:p>
          <a:p>
            <a:pPr lvl="2"/>
            <a:r>
              <a:rPr lang="en-US" dirty="0"/>
              <a:t>ARM processor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Benchmark homomorphic encryption algorithms on cloud computing service</a:t>
            </a:r>
          </a:p>
          <a:p>
            <a:pPr lvl="1"/>
            <a:r>
              <a:rPr lang="en-US" dirty="0"/>
              <a:t>Amazon AWS EC2 cloud computing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client-server model </a:t>
            </a:r>
          </a:p>
          <a:p>
            <a:pPr lvl="1"/>
            <a:r>
              <a:rPr lang="en-US" dirty="0"/>
              <a:t>Modification of SEAL libraries to split computing requirements for implementation</a:t>
            </a:r>
          </a:p>
          <a:p>
            <a:pPr lvl="2"/>
            <a:r>
              <a:rPr lang="en-US" dirty="0"/>
              <a:t>Uses a combination of small </a:t>
            </a:r>
            <a:r>
              <a:rPr lang="en-US" dirty="0" err="1"/>
              <a:t>SWaP</a:t>
            </a:r>
            <a:r>
              <a:rPr lang="en-US" dirty="0"/>
              <a:t> device and a cloud computing service</a:t>
            </a:r>
          </a:p>
        </p:txBody>
      </p:sp>
    </p:spTree>
    <p:extLst>
      <p:ext uri="{BB962C8B-B14F-4D97-AF65-F5344CB8AC3E}">
        <p14:creationId xmlns:p14="http://schemas.microsoft.com/office/powerpoint/2010/main" val="3024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5FAC-E1CC-46AA-BC77-9422DF08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Homomorphic Encryption Library:</a:t>
            </a:r>
            <a:br>
              <a:rPr lang="en-US" sz="3600" dirty="0"/>
            </a:br>
            <a:r>
              <a:rPr lang="en-US" sz="3600" dirty="0"/>
              <a:t>Microsoft SEAL (MIT)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9B28B-A8B8-465B-9749-FA21C940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Encrypted Arithmetic Library (SEAL):</a:t>
            </a:r>
          </a:p>
          <a:p>
            <a:pPr lvl="1"/>
            <a:r>
              <a:rPr lang="en-US" dirty="0"/>
              <a:t>Open-source software library developed by Microsoft</a:t>
            </a:r>
          </a:p>
          <a:p>
            <a:pPr lvl="1"/>
            <a:r>
              <a:rPr lang="en-US" dirty="0"/>
              <a:t>Implements various forms of homomorphic encryption</a:t>
            </a:r>
          </a:p>
          <a:p>
            <a:pPr lvl="1"/>
            <a:r>
              <a:rPr lang="en-US" dirty="0"/>
              <a:t>Standard C/C++ (no external dependencies)</a:t>
            </a:r>
          </a:p>
          <a:p>
            <a:pPr lvl="1"/>
            <a:r>
              <a:rPr lang="en-US" dirty="0"/>
              <a:t>Supports both asymmetric and symmetric encryption algorithms</a:t>
            </a:r>
          </a:p>
          <a:p>
            <a:pPr lvl="1"/>
            <a:r>
              <a:rPr lang="en-US" dirty="0"/>
              <a:t>Supports both BFV and CKKS encryption schemes</a:t>
            </a:r>
          </a:p>
        </p:txBody>
      </p:sp>
    </p:spTree>
    <p:extLst>
      <p:ext uri="{BB962C8B-B14F-4D97-AF65-F5344CB8AC3E}">
        <p14:creationId xmlns:p14="http://schemas.microsoft.com/office/powerpoint/2010/main" val="11291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8b6aad12_0_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Arial"/>
              <a:buNone/>
            </a:pPr>
            <a:r>
              <a:rPr lang="en-US" sz="3600"/>
              <a:t>Technical Approach</a:t>
            </a:r>
            <a:endParaRPr/>
          </a:p>
        </p:txBody>
      </p:sp>
      <p:sp>
        <p:nvSpPr>
          <p:cNvPr id="135" name="Google Shape;135;g718b6aad12_0_0"/>
          <p:cNvSpPr txBox="1">
            <a:spLocks noGrp="1"/>
          </p:cNvSpPr>
          <p:nvPr>
            <p:ph type="body" idx="1"/>
          </p:nvPr>
        </p:nvSpPr>
        <p:spPr>
          <a:xfrm>
            <a:off x="95200" y="1752600"/>
            <a:ext cx="42015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800" dirty="0"/>
              <a:t>Implement a low-</a:t>
            </a:r>
            <a:r>
              <a:rPr lang="en-US" sz="1800" dirty="0" err="1"/>
              <a:t>SWaP</a:t>
            </a:r>
            <a:r>
              <a:rPr lang="en-US" sz="1800" dirty="0"/>
              <a:t> client-server model for expanded use of homomorphic encryption schemes</a:t>
            </a:r>
            <a:endParaRPr sz="1800" dirty="0"/>
          </a:p>
          <a:p>
            <a:pPr marL="742950" lvl="1" indent="-24765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Some existing experiments for IoT devices and high-performance computing platforms</a:t>
            </a:r>
          </a:p>
          <a:p>
            <a:pPr lvl="2" indent="-247650">
              <a:spcBef>
                <a:spcPts val="0"/>
              </a:spcBef>
              <a:buSzPts val="1800"/>
              <a:buChar char="–"/>
            </a:pPr>
            <a:r>
              <a:rPr lang="en-US" sz="1200" dirty="0"/>
              <a:t>Limited implementations achievable with Raspberry Pi in literature</a:t>
            </a:r>
            <a:endParaRPr sz="1200" dirty="0"/>
          </a:p>
          <a:p>
            <a:pPr marL="742950" lvl="1" indent="-24765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No current literature on low-</a:t>
            </a:r>
            <a:r>
              <a:rPr lang="en-US" sz="1600" dirty="0" err="1"/>
              <a:t>SWaP</a:t>
            </a:r>
            <a:r>
              <a:rPr lang="en-US" sz="1600" dirty="0"/>
              <a:t> space applications</a:t>
            </a:r>
          </a:p>
          <a:p>
            <a:pPr lvl="2" indent="-247650">
              <a:spcBef>
                <a:spcPts val="0"/>
              </a:spcBef>
              <a:buSzPts val="1800"/>
              <a:buChar char="–"/>
            </a:pPr>
            <a:r>
              <a:rPr lang="en-US" sz="1200" dirty="0"/>
              <a:t>Desire for better encryption for </a:t>
            </a:r>
            <a:r>
              <a:rPr lang="en-US" sz="1200" dirty="0" err="1"/>
              <a:t>cubesat</a:t>
            </a:r>
            <a:r>
              <a:rPr lang="en-US" sz="1200" dirty="0"/>
              <a:t> and small </a:t>
            </a:r>
            <a:r>
              <a:rPr lang="en-US" sz="1200" dirty="0" err="1"/>
              <a:t>sats</a:t>
            </a:r>
            <a:r>
              <a:rPr lang="en-US" sz="1200" dirty="0"/>
              <a:t>, resistance to quantum computing for forced decryption</a:t>
            </a:r>
            <a:endParaRPr sz="1200" dirty="0"/>
          </a:p>
          <a:p>
            <a:pPr marL="742950" lvl="1" indent="-24765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600" dirty="0"/>
              <a:t>No library of functions for FPGA implementation commercially available</a:t>
            </a:r>
            <a:endParaRPr sz="1600" dirty="0"/>
          </a:p>
          <a:p>
            <a:pPr marL="1143000" lvl="2" indent="-203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/>
              <a:t>Some in-work at IBM, pay for access</a:t>
            </a:r>
            <a:endParaRPr sz="1400" dirty="0"/>
          </a:p>
        </p:txBody>
      </p:sp>
      <p:pic>
        <p:nvPicPr>
          <p:cNvPr id="136" name="Google Shape;136;g718b6aad1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04" y="1808700"/>
            <a:ext cx="4606200" cy="30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5;g718b6aad12_0_0">
            <a:extLst>
              <a:ext uri="{FF2B5EF4-FFF2-40B4-BE49-F238E27FC236}">
                <a16:creationId xmlns:a16="http://schemas.microsoft.com/office/drawing/2014/main" id="{44047C02-A13B-4710-8838-8C18830E4B92}"/>
              </a:ext>
            </a:extLst>
          </p:cNvPr>
          <p:cNvSpPr txBox="1">
            <a:spLocks/>
          </p:cNvSpPr>
          <p:nvPr/>
        </p:nvSpPr>
        <p:spPr>
          <a:xfrm>
            <a:off x="4301616" y="5029200"/>
            <a:ext cx="4601288" cy="167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800" kern="120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400" dirty="0"/>
              <a:t>Relevant current solicitation for research FY2020 – FY2023:</a:t>
            </a:r>
          </a:p>
          <a:p>
            <a:pPr lvl="1"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000" dirty="0"/>
              <a:t>AFRL BAA </a:t>
            </a:r>
            <a:r>
              <a:rPr lang="en-US" sz="1000" i="1" dirty="0"/>
              <a:t>Capabilities for Cyber Resiliency</a:t>
            </a:r>
            <a:endParaRPr lang="en-US" sz="1000" dirty="0"/>
          </a:p>
          <a:p>
            <a:pPr lvl="1"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000" dirty="0"/>
              <a:t>AFRL BAA </a:t>
            </a:r>
            <a:r>
              <a:rPr lang="en-US" sz="1000" i="1" dirty="0"/>
              <a:t>Foundations of Trusted Computational Information Systems</a:t>
            </a:r>
          </a:p>
          <a:p>
            <a:pPr lvl="1"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000" dirty="0"/>
              <a:t>NAVAIR BAA </a:t>
            </a:r>
            <a:r>
              <a:rPr lang="en-US" sz="1000" i="1" dirty="0"/>
              <a:t>Cyber Warfare Detachment</a:t>
            </a:r>
            <a:endParaRPr lang="en-US" sz="1000" dirty="0"/>
          </a:p>
          <a:p>
            <a:pPr lvl="1"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000" dirty="0"/>
              <a:t>AFRL BAA </a:t>
            </a:r>
            <a:r>
              <a:rPr lang="en-US" sz="1000" i="1" dirty="0"/>
              <a:t>Next Generation Intelligence Collection and Analysis</a:t>
            </a:r>
            <a:endParaRPr lang="en-US" sz="1000" dirty="0"/>
          </a:p>
          <a:p>
            <a:pPr lvl="1" indent="-292100">
              <a:spcBef>
                <a:spcPts val="0"/>
              </a:spcBef>
              <a:buClr>
                <a:srgbClr val="003399"/>
              </a:buClr>
              <a:buSzPts val="2000"/>
              <a:buFont typeface="Noto Sans Symbols"/>
              <a:buChar char="▪"/>
            </a:pPr>
            <a:r>
              <a:rPr lang="en-US" sz="1000" dirty="0"/>
              <a:t>AFRL BAA </a:t>
            </a:r>
            <a:r>
              <a:rPr lang="en-US" sz="1000" i="1" dirty="0"/>
              <a:t>Measurement and Signatures Intelligence Exploitation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AF5C-336C-438D-92F9-A096B42D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725D-8697-4FFC-A715-5035AA48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659682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Simulated WBAN through OMNET++ and Castalia </a:t>
            </a:r>
          </a:p>
          <a:p>
            <a:pPr lvl="1"/>
            <a:r>
              <a:rPr lang="en-US" sz="1800" dirty="0"/>
              <a:t>30s interval for reading and writing encrypted data</a:t>
            </a:r>
          </a:p>
          <a:p>
            <a:pPr lvl="1"/>
            <a:r>
              <a:rPr lang="en-US" sz="1800" dirty="0"/>
              <a:t>Simulation time 3600 s</a:t>
            </a:r>
          </a:p>
          <a:p>
            <a:pPr lvl="1"/>
            <a:r>
              <a:rPr lang="en-US" sz="1800" dirty="0"/>
              <a:t>Simulation with </a:t>
            </a:r>
            <a:r>
              <a:rPr lang="en-US" sz="1800" dirty="0" err="1"/>
              <a:t>Helib</a:t>
            </a:r>
            <a:r>
              <a:rPr lang="en-US" sz="1800" dirty="0"/>
              <a:t> and SEAL</a:t>
            </a:r>
          </a:p>
          <a:p>
            <a:pPr lvl="2"/>
            <a:r>
              <a:rPr lang="en-US" sz="1600" dirty="0"/>
              <a:t>Measured packet delay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0D54F-5A79-4538-A03F-ED0001AF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82" y="1655240"/>
            <a:ext cx="4646118" cy="3526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EFA9C-30BF-4CE2-8C14-8B4C9947BFB7}"/>
              </a:ext>
            </a:extLst>
          </p:cNvPr>
          <p:cNvSpPr txBox="1"/>
          <p:nvPr/>
        </p:nvSpPr>
        <p:spPr>
          <a:xfrm>
            <a:off x="115341" y="6304876"/>
            <a:ext cx="89133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A. </a:t>
            </a:r>
            <a:r>
              <a:rPr lang="en-US" sz="1100" dirty="0" err="1"/>
              <a:t>Prasitupparote</a:t>
            </a:r>
            <a:r>
              <a:rPr lang="en-US" sz="1100" dirty="0"/>
              <a:t>, et. Al., “Implementation and Analysis of Fully Homomorphic Encryption in Wearable Devices”, </a:t>
            </a:r>
            <a:r>
              <a:rPr lang="en-US" sz="1100" i="1" dirty="0"/>
              <a:t>Proceedings of 4</a:t>
            </a:r>
            <a:r>
              <a:rPr lang="en-US" sz="1100" i="1" baseline="30000" dirty="0"/>
              <a:t>th</a:t>
            </a:r>
            <a:r>
              <a:rPr lang="en-US" sz="1100" i="1" dirty="0"/>
              <a:t> International Conference on Information Security and Digital Forensics, ISDF2018,</a:t>
            </a:r>
            <a:r>
              <a:rPr lang="en-US" sz="1100" dirty="0"/>
              <a:t> Greece,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EE7F0-4156-405F-AE22-BE9E04FA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029200"/>
            <a:ext cx="6629400" cy="12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7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3001</Words>
  <Application>Microsoft Office PowerPoint</Application>
  <PresentationFormat>On-screen Show (4:3)</PresentationFormat>
  <Paragraphs>1156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Noto Sans Symbols</vt:lpstr>
      <vt:lpstr>Wingdings</vt:lpstr>
      <vt:lpstr>Office Theme</vt:lpstr>
      <vt:lpstr>Homomorphic Encryption Implementation for Small SWaP Platforms</vt:lpstr>
      <vt:lpstr>Project Introduction &amp;  Background</vt:lpstr>
      <vt:lpstr>What is homomorphic encryption?</vt:lpstr>
      <vt:lpstr>Types of Homomorphic Encryption</vt:lpstr>
      <vt:lpstr>Project Motivation:  Space Applications, IoT Devices</vt:lpstr>
      <vt:lpstr>Project Objectives</vt:lpstr>
      <vt:lpstr>Homomorphic Encryption Library: Microsoft SEAL (MIT)</vt:lpstr>
      <vt:lpstr>Technical Approach</vt:lpstr>
      <vt:lpstr>Related Work</vt:lpstr>
      <vt:lpstr>Objective 1</vt:lpstr>
      <vt:lpstr>Objective 1: Small SWaP Platform Analysis</vt:lpstr>
      <vt:lpstr>Objective 1: Small SWaP Platform Selection 1</vt:lpstr>
      <vt:lpstr>Objective 1: Small SWaP Platform Selection 2</vt:lpstr>
      <vt:lpstr>Objective 1: Implementation</vt:lpstr>
      <vt:lpstr>Objective 1: Results</vt:lpstr>
      <vt:lpstr>Objective 1: Results (2)</vt:lpstr>
      <vt:lpstr>Objective 1: Results (3)</vt:lpstr>
      <vt:lpstr>Objective 2</vt:lpstr>
      <vt:lpstr>Objective 2: AWS EC2 Selection </vt:lpstr>
      <vt:lpstr>Objective 2: Implementation (1)</vt:lpstr>
      <vt:lpstr>Objective 2:  Results for t2_micro instance - BFV</vt:lpstr>
      <vt:lpstr>Objective 2:  Results for t2_micro instance - CKKS</vt:lpstr>
      <vt:lpstr>Objective 2:  Results for c5n_large instance - BFV</vt:lpstr>
      <vt:lpstr>Objective 2:  Results for c5n_large instance - CKKS</vt:lpstr>
      <vt:lpstr>Objective 2:  Results for r5a_large instance - BFV</vt:lpstr>
      <vt:lpstr>Objective 2:  Results for r5a_large instance - CKKS</vt:lpstr>
      <vt:lpstr>Objective 2 Results: CPU Usage</vt:lpstr>
      <vt:lpstr>Objective 2 Results: Function Computation Time</vt:lpstr>
      <vt:lpstr>Objective 3</vt:lpstr>
      <vt:lpstr>Objective 3: Client-Server Model</vt:lpstr>
      <vt:lpstr>Objective 3: Implementation</vt:lpstr>
      <vt:lpstr>Objective 3: Client-Server Implementation </vt:lpstr>
      <vt:lpstr>Objective 3: Client Server Results Table (c5n shown)</vt:lpstr>
      <vt:lpstr>Objective 3: Results –  Function Time vs. Baseline</vt:lpstr>
      <vt:lpstr>Objective 3: Results – CPU Usage</vt:lpstr>
      <vt:lpstr>Summary</vt:lpstr>
      <vt:lpstr>Future Work</vt:lpstr>
      <vt:lpstr>Summary</vt:lpstr>
      <vt:lpstr>GitHub File Structure</vt:lpstr>
      <vt:lpstr>Division of Labor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QKD CubeSat Experiment</dc:title>
  <dc:creator>Jennifer</dc:creator>
  <cp:lastModifiedBy>Jennifer Quintana</cp:lastModifiedBy>
  <cp:revision>568</cp:revision>
  <dcterms:created xsi:type="dcterms:W3CDTF">2019-03-23T23:17:21Z</dcterms:created>
  <dcterms:modified xsi:type="dcterms:W3CDTF">2020-03-21T03:53:31Z</dcterms:modified>
</cp:coreProperties>
</file>